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DE28DE6-AAC8-4641-8CD8-195B1CD25247}" type="datetimeFigureOut">
              <a:rPr lang="en-US" smtClean="0"/>
              <a:t>5/27/2014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4044EFA-D06D-43B7-8701-1B48F335FD3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E28DE6-AAC8-4641-8CD8-195B1CD25247}" type="datetimeFigureOut">
              <a:rPr lang="en-US" smtClean="0"/>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44EFA-D06D-43B7-8701-1B48F335FD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E28DE6-AAC8-4641-8CD8-195B1CD25247}" type="datetimeFigureOut">
              <a:rPr lang="en-US" smtClean="0"/>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44EFA-D06D-43B7-8701-1B48F335FD3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E28DE6-AAC8-4641-8CD8-195B1CD25247}" type="datetimeFigureOut">
              <a:rPr lang="en-US" smtClean="0"/>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44EFA-D06D-43B7-8701-1B48F335FD3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DE28DE6-AAC8-4641-8CD8-195B1CD25247}" type="datetimeFigureOut">
              <a:rPr lang="en-US" smtClean="0"/>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44EFA-D06D-43B7-8701-1B48F335FD3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E28DE6-AAC8-4641-8CD8-195B1CD25247}" type="datetimeFigureOut">
              <a:rPr lang="en-US" smtClean="0"/>
              <a:t>5/27/2014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44EFA-D06D-43B7-8701-1B48F335FD3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DE28DE6-AAC8-4641-8CD8-195B1CD25247}" type="datetimeFigureOut">
              <a:rPr lang="en-US" smtClean="0"/>
              <a:t>5/27/2014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044EFA-D06D-43B7-8701-1B48F335FD3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DE28DE6-AAC8-4641-8CD8-195B1CD25247}" type="datetimeFigureOut">
              <a:rPr lang="en-US" smtClean="0"/>
              <a:t>5/27/2014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044EFA-D06D-43B7-8701-1B48F335FD3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E28DE6-AAC8-4641-8CD8-195B1CD25247}" type="datetimeFigureOut">
              <a:rPr lang="en-US" smtClean="0"/>
              <a:t>5/27/2014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044EFA-D06D-43B7-8701-1B48F335FD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E28DE6-AAC8-4641-8CD8-195B1CD25247}" type="datetimeFigureOut">
              <a:rPr lang="en-US" smtClean="0"/>
              <a:t>5/27/2014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44EFA-D06D-43B7-8701-1B48F335FD3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DE28DE6-AAC8-4641-8CD8-195B1CD25247}" type="datetimeFigureOut">
              <a:rPr lang="en-US" smtClean="0"/>
              <a:t>5/27/2014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4044EFA-D06D-43B7-8701-1B48F335FD3C}"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DE28DE6-AAC8-4641-8CD8-195B1CD25247}" type="datetimeFigureOut">
              <a:rPr lang="en-US" smtClean="0"/>
              <a:t>5/27/2014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4044EFA-D06D-43B7-8701-1B48F335FD3C}"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Brief Survey of Post-Modern Literature</a:t>
            </a:r>
            <a:endParaRPr lang="en-US" dirty="0"/>
          </a:p>
        </p:txBody>
      </p:sp>
      <p:sp>
        <p:nvSpPr>
          <p:cNvPr id="3" name="Subtitle 2"/>
          <p:cNvSpPr>
            <a:spLocks noGrp="1"/>
          </p:cNvSpPr>
          <p:nvPr>
            <p:ph type="subTitle" idx="1"/>
          </p:nvPr>
        </p:nvSpPr>
        <p:spPr/>
        <p:txBody>
          <a:bodyPr/>
          <a:lstStyle/>
          <a:p>
            <a:r>
              <a:rPr lang="en-US" dirty="0" smtClean="0"/>
              <a:t>Dr. Alan Haffa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a:t>
            </a:r>
            <a:endParaRPr lang="en-US" dirty="0"/>
          </a:p>
        </p:txBody>
      </p:sp>
      <p:sp>
        <p:nvSpPr>
          <p:cNvPr id="3" name="Content Placeholder 2"/>
          <p:cNvSpPr>
            <a:spLocks noGrp="1"/>
          </p:cNvSpPr>
          <p:nvPr>
            <p:ph idx="1"/>
          </p:nvPr>
        </p:nvSpPr>
        <p:spPr/>
        <p:txBody>
          <a:bodyPr/>
          <a:lstStyle/>
          <a:p>
            <a:r>
              <a:rPr lang="en-US" sz="2800" dirty="0" smtClean="0"/>
              <a:t>Traditional novelistic form tested: narrator; non-sequential time; point of view;</a:t>
            </a:r>
          </a:p>
          <a:p>
            <a:r>
              <a:rPr lang="en-US" sz="2800" dirty="0" smtClean="0"/>
              <a:t>Represents characters from previously under represented groups: third world countries, or minorities, </a:t>
            </a:r>
            <a:r>
              <a:rPr lang="en-US" sz="2800" dirty="0" smtClean="0"/>
              <a:t>women</a:t>
            </a:r>
          </a:p>
          <a:p>
            <a:r>
              <a:rPr lang="en-US" sz="2800" dirty="0" smtClean="0"/>
              <a:t>Invite us to look at questions differently—</a:t>
            </a:r>
            <a:r>
              <a:rPr lang="en-US" sz="2800" dirty="0" err="1" smtClean="0"/>
              <a:t>Recenter</a:t>
            </a:r>
            <a:r>
              <a:rPr lang="en-US" sz="2800" dirty="0" smtClean="0"/>
              <a:t> or </a:t>
            </a:r>
            <a:r>
              <a:rPr lang="en-US" sz="2800" dirty="0" err="1" smtClean="0"/>
              <a:t>decenter</a:t>
            </a:r>
            <a:r>
              <a:rPr lang="en-US" sz="2800" dirty="0" smtClean="0"/>
              <a:t> our own point of view</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Novels of Robbe-Grillet</a:t>
            </a:r>
            <a:endParaRPr lang="en-US" dirty="0"/>
          </a:p>
        </p:txBody>
      </p:sp>
      <p:sp>
        <p:nvSpPr>
          <p:cNvPr id="3" name="Content Placeholder 2"/>
          <p:cNvSpPr>
            <a:spLocks noGrp="1"/>
          </p:cNvSpPr>
          <p:nvPr>
            <p:ph idx="1"/>
          </p:nvPr>
        </p:nvSpPr>
        <p:spPr>
          <a:xfrm>
            <a:off x="304800" y="1828800"/>
            <a:ext cx="8610600" cy="4648200"/>
          </a:xfrm>
        </p:spPr>
        <p:txBody>
          <a:bodyPr>
            <a:normAutofit fontScale="92500"/>
          </a:bodyPr>
          <a:lstStyle/>
          <a:p>
            <a:r>
              <a:rPr lang="en-US" i="1" dirty="0" smtClean="0"/>
              <a:t>Jealousy, </a:t>
            </a:r>
            <a:r>
              <a:rPr lang="en-US" dirty="0" smtClean="0"/>
              <a:t>1957</a:t>
            </a:r>
          </a:p>
          <a:p>
            <a:r>
              <a:rPr lang="en-US" dirty="0" smtClean="0"/>
              <a:t>“A first-person narrator who, however, never says “I” and whom one never sees or hears, draws us into an identification with him, installs us in the “hole” that he occupies in the center of the text, so that we see, hear, move, and feel with him.” (Bruce </a:t>
            </a:r>
            <a:r>
              <a:rPr lang="en-US" dirty="0" err="1" smtClean="0"/>
              <a:t>Morrisette</a:t>
            </a:r>
            <a:r>
              <a:rPr lang="en-US" dirty="0" smtClean="0"/>
              <a:t>)</a:t>
            </a:r>
          </a:p>
          <a:p>
            <a:r>
              <a:rPr lang="en-US" dirty="0" smtClean="0"/>
              <a:t>Repetitions—with slight variation to account for point of view</a:t>
            </a:r>
          </a:p>
          <a:p>
            <a:r>
              <a:rPr lang="en-US" dirty="0" smtClean="0"/>
              <a:t>Minute descriptions</a:t>
            </a:r>
          </a:p>
          <a:p>
            <a:r>
              <a:rPr lang="en-US" dirty="0" smtClean="0"/>
              <a:t>Reversals of chronology</a:t>
            </a:r>
          </a:p>
          <a:p>
            <a:r>
              <a:rPr lang="en-US" dirty="0" smtClean="0"/>
              <a:t>Objectivist: no inner monologue or psychological analysis—purely descriptive but in a relativistic way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themes</a:t>
            </a:r>
            <a:endParaRPr lang="en-US" dirty="0"/>
          </a:p>
        </p:txBody>
      </p:sp>
      <p:sp>
        <p:nvSpPr>
          <p:cNvPr id="3" name="Content Placeholder 2"/>
          <p:cNvSpPr>
            <a:spLocks noGrp="1"/>
          </p:cNvSpPr>
          <p:nvPr>
            <p:ph idx="1"/>
          </p:nvPr>
        </p:nvSpPr>
        <p:spPr/>
        <p:txBody>
          <a:bodyPr/>
          <a:lstStyle/>
          <a:p>
            <a:r>
              <a:rPr lang="en-US" dirty="0" smtClean="0"/>
              <a:t>Objects that reappear—the reader imposes signification on these objects</a:t>
            </a:r>
          </a:p>
          <a:p>
            <a:r>
              <a:rPr lang="en-US" dirty="0" smtClean="0"/>
              <a:t>“Network of stains,” chiefly “a centipede crushed on the dining-room wall by Franck, the lover of the jealous narrator-husband’s wife A, whom we often see, with the husband’s eyes, through the </a:t>
            </a:r>
            <a:r>
              <a:rPr lang="en-US" i="1" dirty="0" smtClean="0"/>
              <a:t>jalousie</a:t>
            </a:r>
            <a:r>
              <a:rPr lang="en-US" dirty="0" smtClean="0"/>
              <a:t> or sun blind of a window…” (</a:t>
            </a:r>
            <a:r>
              <a:rPr lang="en-US" dirty="0" err="1" smtClean="0"/>
              <a:t>Morriseette</a:t>
            </a:r>
            <a:r>
              <a:rPr lang="en-US" dirty="0" smtClean="0"/>
              <a:t>)</a:t>
            </a:r>
          </a:p>
          <a:p>
            <a:r>
              <a:rPr lang="en-US" dirty="0" smtClean="0"/>
              <a:t>The crushed centipede takes on symbolic meaning, perhaps conveying eroticism, physicality, life/death…</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Characters</a:t>
            </a:r>
            <a:endParaRPr lang="en-US" dirty="0"/>
          </a:p>
        </p:txBody>
      </p:sp>
      <p:sp>
        <p:nvSpPr>
          <p:cNvPr id="3" name="Content Placeholder 2"/>
          <p:cNvSpPr>
            <a:spLocks noGrp="1"/>
          </p:cNvSpPr>
          <p:nvPr>
            <p:ph idx="1"/>
          </p:nvPr>
        </p:nvSpPr>
        <p:spPr/>
        <p:txBody>
          <a:bodyPr/>
          <a:lstStyle/>
          <a:p>
            <a:r>
              <a:rPr lang="en-US" dirty="0" smtClean="0"/>
              <a:t>“A”, wife</a:t>
            </a:r>
          </a:p>
          <a:p>
            <a:r>
              <a:rPr lang="en-US" dirty="0" smtClean="0"/>
              <a:t>Unnamed husband who observes </a:t>
            </a:r>
          </a:p>
          <a:p>
            <a:r>
              <a:rPr lang="en-US" dirty="0" smtClean="0"/>
              <a:t>Franck, the neighbor</a:t>
            </a:r>
          </a:p>
          <a:p>
            <a:r>
              <a:rPr lang="en-US" dirty="0" smtClean="0"/>
              <a:t>First person narrative that appears to be a third person narrative.  The husband has written himself out of the narrative as he jealously observes his wife and Franck and re-imagines various scenes with slightly different details</a:t>
            </a:r>
          </a:p>
          <a:p>
            <a:r>
              <a:rPr lang="en-US" dirty="0" smtClean="0"/>
              <a:t>You don’t know which one really happened and which is the narrator’s imagination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8991600" cy="6477000"/>
          </a:xfrm>
        </p:spPr>
        <p:txBody>
          <a:bodyPr>
            <a:noAutofit/>
          </a:bodyPr>
          <a:lstStyle/>
          <a:p>
            <a:r>
              <a:rPr lang="en-US" sz="1800" dirty="0" smtClean="0"/>
              <a:t>After “A” says she needs to go to town and Franck offers to drive her tomorrow…</a:t>
            </a:r>
          </a:p>
          <a:p>
            <a:r>
              <a:rPr lang="en-US" sz="1800" dirty="0" smtClean="0"/>
              <a:t>“A centipede!” she says in a more restrained voice, in silence that has just fallen.</a:t>
            </a:r>
          </a:p>
          <a:p>
            <a:pPr>
              <a:buNone/>
            </a:pPr>
            <a:r>
              <a:rPr lang="en-US" sz="1800" dirty="0" smtClean="0"/>
              <a:t>	</a:t>
            </a:r>
            <a:r>
              <a:rPr lang="en-US" sz="1800" dirty="0" smtClean="0"/>
              <a:t>	Franck looks up again. Following the direction of A…’s motionless gaze, he turns his head to the other side, toward his right.</a:t>
            </a:r>
          </a:p>
          <a:p>
            <a:pPr>
              <a:buNone/>
            </a:pPr>
            <a:r>
              <a:rPr lang="en-US" sz="1800" dirty="0" smtClean="0"/>
              <a:t>	</a:t>
            </a:r>
            <a:r>
              <a:rPr lang="en-US" sz="1800" dirty="0" smtClean="0"/>
              <a:t>	On the light colored paint of the partition opposite A…, a common </a:t>
            </a:r>
            <a:r>
              <a:rPr lang="en-US" sz="1800" dirty="0" err="1" smtClean="0"/>
              <a:t>Scutigera</a:t>
            </a:r>
            <a:r>
              <a:rPr lang="en-US" sz="1800" dirty="0" smtClean="0"/>
              <a:t> of average size (about as long as a finger) has appeared…</a:t>
            </a:r>
          </a:p>
          <a:p>
            <a:pPr>
              <a:buNone/>
            </a:pPr>
            <a:r>
              <a:rPr lang="en-US" sz="1800" dirty="0" smtClean="0"/>
              <a:t>		</a:t>
            </a:r>
            <a:r>
              <a:rPr lang="en-US" sz="1800" dirty="0" smtClean="0"/>
              <a:t>It is not unusual to encounter different kinds of centipedes after dark in this already old wooden house. And this kind is not one of the largest; it is far from being one of the most venomous. A…does her best, but does not manage to look away, nor to smile at the joke about her aversion to centipedes.</a:t>
            </a:r>
          </a:p>
          <a:p>
            <a:pPr>
              <a:buNone/>
            </a:pPr>
            <a:r>
              <a:rPr lang="en-US" sz="1800" dirty="0" smtClean="0"/>
              <a:t>	</a:t>
            </a:r>
            <a:r>
              <a:rPr lang="en-US" sz="1800" dirty="0" smtClean="0"/>
              <a:t>	Franck, who has said nothing, is looking at A….again. Then he stands up, noiselessly, holding his napkin in his hand.  He wads it into a ball and approaches the wall.</a:t>
            </a:r>
          </a:p>
          <a:p>
            <a:pPr>
              <a:buNone/>
            </a:pPr>
            <a:r>
              <a:rPr lang="en-US" sz="1800" dirty="0" smtClean="0"/>
              <a:t>	</a:t>
            </a:r>
            <a:r>
              <a:rPr lang="en-US" sz="1800" dirty="0" smtClean="0"/>
              <a:t>	A…seems to be breathing a little fast, but this may be an illusion. Her left hand gradually closes over her knife. The delicate antennae accelerate their alternate swaying…</a:t>
            </a:r>
          </a:p>
          <a:p>
            <a:pPr>
              <a:buNone/>
            </a:pPr>
            <a:r>
              <a:rPr lang="en-US" sz="1800" dirty="0" smtClean="0"/>
              <a:t>	</a:t>
            </a:r>
            <a:r>
              <a:rPr lang="en-US" sz="1800" dirty="0" smtClean="0"/>
              <a:t>	Franck lifts the napkin away from the wall and with his foot continues to squash something on the tiles, against the baseboard.</a:t>
            </a:r>
          </a:p>
          <a:p>
            <a:pPr>
              <a:buNone/>
            </a:pPr>
            <a:r>
              <a:rPr lang="en-US" sz="1800" dirty="0" smtClean="0"/>
              <a:t>	</a:t>
            </a:r>
            <a:r>
              <a:rPr lang="en-US" sz="1800" dirty="0" smtClean="0"/>
              <a:t>	About a yard higher, the paint is marked with a dark shape, a tiny arc twisted into a question mark, blurred on one side, in places surrounded by more tenuous signs, from which A…has still not taken her eyes.” (64-65)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spot is everywhere…</a:t>
            </a:r>
            <a:endParaRPr lang="en-US" dirty="0"/>
          </a:p>
        </p:txBody>
      </p:sp>
      <p:sp>
        <p:nvSpPr>
          <p:cNvPr id="3" name="Content Placeholder 2"/>
          <p:cNvSpPr>
            <a:spLocks noGrp="1"/>
          </p:cNvSpPr>
          <p:nvPr>
            <p:ph idx="1"/>
          </p:nvPr>
        </p:nvSpPr>
        <p:spPr/>
        <p:txBody>
          <a:bodyPr/>
          <a:lstStyle/>
          <a:p>
            <a:r>
              <a:rPr lang="en-US" dirty="0" smtClean="0"/>
              <a:t>“The spot in on the wall of the house, on the flagstones, against the empty sky. It is everywhere in the valley, from the garden to the stream and up the opposite slope. It is in the office too, in the bedroom, in the dining room, in the living room, in the courtyard, on the road up to the highway.” (1-2)</a:t>
            </a:r>
          </a:p>
          <a:p>
            <a:r>
              <a:rPr lang="en-US" dirty="0" smtClean="0"/>
              <a:t>What does this mean?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“Aunt </a:t>
            </a:r>
            <a:r>
              <a:rPr lang="en-US" dirty="0" err="1" smtClean="0"/>
              <a:t>Safiyya</a:t>
            </a:r>
            <a:r>
              <a:rPr lang="en-US" dirty="0" smtClean="0"/>
              <a:t> and the Monastery”</a:t>
            </a:r>
            <a:endParaRPr lang="en-US" dirty="0"/>
          </a:p>
        </p:txBody>
      </p:sp>
      <p:sp>
        <p:nvSpPr>
          <p:cNvPr id="3" name="Content Placeholder 2"/>
          <p:cNvSpPr>
            <a:spLocks noGrp="1"/>
          </p:cNvSpPr>
          <p:nvPr>
            <p:ph idx="1"/>
          </p:nvPr>
        </p:nvSpPr>
        <p:spPr>
          <a:xfrm>
            <a:off x="457200" y="1935480"/>
            <a:ext cx="8458200" cy="4693920"/>
          </a:xfrm>
        </p:spPr>
        <p:txBody>
          <a:bodyPr>
            <a:normAutofit fontScale="77500" lnSpcReduction="20000"/>
          </a:bodyPr>
          <a:lstStyle/>
          <a:p>
            <a:r>
              <a:rPr lang="en-US" dirty="0" smtClean="0"/>
              <a:t>Novella by </a:t>
            </a:r>
            <a:r>
              <a:rPr lang="en-US" dirty="0" err="1" smtClean="0"/>
              <a:t>Bahaa</a:t>
            </a:r>
            <a:r>
              <a:rPr lang="en-US" dirty="0" smtClean="0"/>
              <a:t>’ </a:t>
            </a:r>
            <a:r>
              <a:rPr lang="en-US" dirty="0" err="1" smtClean="0"/>
              <a:t>Taher</a:t>
            </a:r>
            <a:r>
              <a:rPr lang="en-US" dirty="0" smtClean="0"/>
              <a:t>, 1996</a:t>
            </a:r>
          </a:p>
          <a:p>
            <a:r>
              <a:rPr lang="en-US" dirty="0" smtClean="0"/>
              <a:t>Set in 1967, the period of the war with Israel, but this is only hinted at</a:t>
            </a:r>
          </a:p>
          <a:p>
            <a:r>
              <a:rPr lang="en-US" dirty="0" smtClean="0"/>
              <a:t>Nameless narrator in small Egyptian village, 12 year old boy</a:t>
            </a:r>
          </a:p>
          <a:p>
            <a:r>
              <a:rPr lang="en-US" dirty="0" smtClean="0"/>
              <a:t>He recalls how he would take cookies to the Coptic, Christian monastery—the </a:t>
            </a:r>
            <a:r>
              <a:rPr lang="en-US" dirty="0" err="1" smtClean="0"/>
              <a:t>Coptics</a:t>
            </a:r>
            <a:r>
              <a:rPr lang="en-US" dirty="0" smtClean="0"/>
              <a:t> and Muslims get along well</a:t>
            </a:r>
          </a:p>
          <a:p>
            <a:r>
              <a:rPr lang="en-US" dirty="0" err="1" smtClean="0"/>
              <a:t>Saffiya</a:t>
            </a:r>
            <a:r>
              <a:rPr lang="en-US" dirty="0" smtClean="0"/>
              <a:t> is like a sister to him though she is a distant cousin</a:t>
            </a:r>
          </a:p>
          <a:p>
            <a:r>
              <a:rPr lang="en-US" dirty="0" smtClean="0"/>
              <a:t>Many men woo her and the family wants to marry her to </a:t>
            </a:r>
            <a:r>
              <a:rPr lang="en-US" dirty="0" err="1" smtClean="0"/>
              <a:t>Harbi</a:t>
            </a:r>
            <a:r>
              <a:rPr lang="en-US" dirty="0" smtClean="0"/>
              <a:t>, another cousin</a:t>
            </a:r>
          </a:p>
          <a:p>
            <a:r>
              <a:rPr lang="en-US" dirty="0" smtClean="0"/>
              <a:t>One day the old </a:t>
            </a:r>
            <a:r>
              <a:rPr lang="en-US" dirty="0" err="1" smtClean="0"/>
              <a:t>Bey</a:t>
            </a:r>
            <a:r>
              <a:rPr lang="en-US" dirty="0" smtClean="0"/>
              <a:t> comes and asks to marry her and surprisingly she says “yes”</a:t>
            </a:r>
          </a:p>
          <a:p>
            <a:r>
              <a:rPr lang="en-US" dirty="0" smtClean="0"/>
              <a:t>Soon after she gives birth to a boy, Hassan</a:t>
            </a:r>
          </a:p>
          <a:p>
            <a:r>
              <a:rPr lang="en-US" dirty="0" smtClean="0"/>
              <a:t>There are rumors in the village, but none explicit.  </a:t>
            </a:r>
          </a:p>
          <a:p>
            <a:r>
              <a:rPr lang="en-US" dirty="0" smtClean="0"/>
              <a:t>The </a:t>
            </a:r>
            <a:r>
              <a:rPr lang="en-US" dirty="0" err="1" smtClean="0"/>
              <a:t>Bey</a:t>
            </a:r>
            <a:r>
              <a:rPr lang="en-US" dirty="0" smtClean="0"/>
              <a:t> has </a:t>
            </a:r>
            <a:r>
              <a:rPr lang="en-US" dirty="0" err="1" smtClean="0"/>
              <a:t>Harbi</a:t>
            </a:r>
            <a:r>
              <a:rPr lang="en-US" dirty="0" smtClean="0"/>
              <a:t> attacked by his men; </a:t>
            </a:r>
            <a:r>
              <a:rPr lang="en-US" dirty="0" err="1" smtClean="0"/>
              <a:t>Harbi</a:t>
            </a:r>
            <a:r>
              <a:rPr lang="en-US" dirty="0" smtClean="0"/>
              <a:t> shoots the </a:t>
            </a:r>
            <a:r>
              <a:rPr lang="en-US" dirty="0" err="1" smtClean="0"/>
              <a:t>Bey</a:t>
            </a:r>
            <a:endParaRPr lang="en-US" dirty="0" smtClean="0"/>
          </a:p>
          <a:p>
            <a:r>
              <a:rPr lang="en-US" dirty="0" smtClean="0"/>
              <a:t>She will raise Hassan to hate </a:t>
            </a:r>
            <a:r>
              <a:rPr lang="en-US" dirty="0" err="1" smtClean="0"/>
              <a:t>Harbi</a:t>
            </a:r>
            <a:r>
              <a:rPr lang="en-US" dirty="0" smtClean="0"/>
              <a:t> and to kill him</a:t>
            </a:r>
          </a:p>
          <a:p>
            <a:endParaRPr lang="en-US" dirty="0" smtClean="0"/>
          </a:p>
          <a:p>
            <a:endParaRPr lang="en-US" dirty="0" smtClean="0"/>
          </a:p>
          <a:p>
            <a:endParaRPr lang="en-US" dirty="0" smtClean="0"/>
          </a:p>
          <a:p>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Aunt </a:t>
            </a:r>
            <a:r>
              <a:rPr lang="en-US" dirty="0" err="1" smtClean="0"/>
              <a:t>Saffiya</a:t>
            </a:r>
            <a:r>
              <a:rPr lang="en-US" dirty="0" smtClean="0"/>
              <a:t> as Post-Modern</a:t>
            </a:r>
            <a:endParaRPr lang="en-US" dirty="0"/>
          </a:p>
        </p:txBody>
      </p:sp>
      <p:sp>
        <p:nvSpPr>
          <p:cNvPr id="3" name="Content Placeholder 2"/>
          <p:cNvSpPr>
            <a:spLocks noGrp="1"/>
          </p:cNvSpPr>
          <p:nvPr>
            <p:ph idx="1"/>
          </p:nvPr>
        </p:nvSpPr>
        <p:spPr/>
        <p:txBody>
          <a:bodyPr/>
          <a:lstStyle/>
          <a:p>
            <a:r>
              <a:rPr lang="en-US" dirty="0" smtClean="0"/>
              <a:t>Setting with a local, non-Western point of view</a:t>
            </a:r>
          </a:p>
          <a:p>
            <a:r>
              <a:rPr lang="en-US" dirty="0" smtClean="0"/>
              <a:t>Gender tensions</a:t>
            </a:r>
          </a:p>
          <a:p>
            <a:r>
              <a:rPr lang="en-US" dirty="0" smtClean="0"/>
              <a:t>Cycle of Revenge as a metaphor for religious and national strife is questioned</a:t>
            </a:r>
          </a:p>
          <a:p>
            <a:r>
              <a:rPr lang="en-US" dirty="0" smtClean="0"/>
              <a:t>Tension between modern and traditional</a:t>
            </a:r>
          </a:p>
          <a:p>
            <a:r>
              <a:rPr lang="en-US" dirty="0" smtClean="0"/>
              <a:t>Change: people move from the village and the village modernizes; even the monastery changes, becoming more scholarly and less connected to community</a:t>
            </a:r>
          </a:p>
          <a:p>
            <a:r>
              <a:rPr lang="en-US" dirty="0" smtClean="0"/>
              <a:t>What divides Egypt?  Is peace possible?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Death of </a:t>
            </a:r>
            <a:r>
              <a:rPr lang="en-US" dirty="0" err="1" smtClean="0"/>
              <a:t>Artemio</a:t>
            </a:r>
            <a:r>
              <a:rPr lang="en-US" dirty="0" smtClean="0"/>
              <a:t> Cruz”</a:t>
            </a:r>
            <a:endParaRPr lang="en-US" dirty="0"/>
          </a:p>
        </p:txBody>
      </p:sp>
      <p:sp>
        <p:nvSpPr>
          <p:cNvPr id="3" name="Content Placeholder 2"/>
          <p:cNvSpPr>
            <a:spLocks noGrp="1"/>
          </p:cNvSpPr>
          <p:nvPr>
            <p:ph idx="1"/>
          </p:nvPr>
        </p:nvSpPr>
        <p:spPr/>
        <p:txBody>
          <a:bodyPr/>
          <a:lstStyle/>
          <a:p>
            <a:r>
              <a:rPr lang="en-US" dirty="0" smtClean="0"/>
              <a:t>Carlos Fuentes, Mexican author, 1962</a:t>
            </a:r>
          </a:p>
          <a:p>
            <a:r>
              <a:rPr lang="en-US" dirty="0" smtClean="0"/>
              <a:t>Cruz is on his deathbed</a:t>
            </a:r>
          </a:p>
          <a:p>
            <a:r>
              <a:rPr lang="en-US" dirty="0" smtClean="0"/>
              <a:t>He was a revolutionary, politician, business tycoon</a:t>
            </a:r>
          </a:p>
          <a:p>
            <a:r>
              <a:rPr lang="en-US" dirty="0" smtClean="0"/>
              <a:t>We see how corrupt he became; how he had lovers; how he betrayed those he loved</a:t>
            </a:r>
          </a:p>
          <a:p>
            <a:r>
              <a:rPr lang="en-US" dirty="0" smtClean="0"/>
              <a:t>Multiple narrators; multiple points of view</a:t>
            </a:r>
          </a:p>
          <a:p>
            <a:r>
              <a:rPr lang="en-US" dirty="0" smtClean="0"/>
              <a:t>Abrupt shifts in time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77</TotalTime>
  <Words>691</Words>
  <Application>Microsoft Office PowerPoint</Application>
  <PresentationFormat>On-screen Show (4:3)</PresentationFormat>
  <Paragraphs>63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Brief Survey of Post-Modern Literature</vt:lpstr>
      <vt:lpstr>Novels of Robbe-Grillet</vt:lpstr>
      <vt:lpstr>Objective themes</vt:lpstr>
      <vt:lpstr>Characters</vt:lpstr>
      <vt:lpstr>Slide 5</vt:lpstr>
      <vt:lpstr>The spot is everywhere…</vt:lpstr>
      <vt:lpstr>“Aunt Safiyya and the Monastery”</vt:lpstr>
      <vt:lpstr>Aunt Saffiya as Post-Modern</vt:lpstr>
      <vt:lpstr>“The Death of Artemio Cruz”</vt:lpstr>
      <vt:lpstr>Summary</vt:lpstr>
    </vt:vector>
  </TitlesOfParts>
  <Company>Monterey Peninsula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 Survey of Post-Modern Literature</dc:title>
  <dc:creator>AHaffa</dc:creator>
  <cp:lastModifiedBy>AHaffa</cp:lastModifiedBy>
  <cp:revision>12</cp:revision>
  <dcterms:created xsi:type="dcterms:W3CDTF">2014-05-27T15:29:33Z</dcterms:created>
  <dcterms:modified xsi:type="dcterms:W3CDTF">2014-05-27T16:47:21Z</dcterms:modified>
</cp:coreProperties>
</file>